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DDDD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9410"/>
            </a:schemeClr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94600"/>
  </p:normalViewPr>
  <p:slideViewPr>
    <p:cSldViewPr snapToGrid="0" snapToObjects="1">
      <p:cViewPr varScale="1">
        <p:scale>
          <a:sx n="80" d="100"/>
          <a:sy n="80" d="100"/>
        </p:scale>
        <p:origin x="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51690" y="6164974"/>
            <a:ext cx="1351014" cy="554329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1524000" y="4267248"/>
            <a:ext cx="9144000" cy="16041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0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5871409"/>
            <a:ext cx="9144000" cy="599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1240" y="779646"/>
            <a:ext cx="8789519" cy="3606387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pic>
        <p:nvPicPr>
          <p:cNvPr id="11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20493" y="6164974"/>
            <a:ext cx="1351014" cy="554329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690689"/>
            <a:ext cx="10515600" cy="43354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876701" y="2704064"/>
            <a:ext cx="10515601" cy="13255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pic>
        <p:nvPicPr>
          <p:cNvPr id="12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20493" y="6164974"/>
            <a:ext cx="1351014" cy="554329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20493" y="6164974"/>
            <a:ext cx="1351014" cy="554329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Text"/>
          <p:cNvSpPr txBox="1">
            <a:spLocks noGrp="1"/>
          </p:cNvSpPr>
          <p:nvPr>
            <p:ph type="title"/>
          </p:nvPr>
        </p:nvSpPr>
        <p:spPr>
          <a:xfrm>
            <a:off x="1524000" y="4267248"/>
            <a:ext cx="9144000" cy="16041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5871409"/>
            <a:ext cx="9144000" cy="599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1240" y="779646"/>
            <a:ext cx="8789519" cy="3606387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6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690689"/>
            <a:ext cx="10515600" cy="43354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6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20493" y="6164974"/>
            <a:ext cx="1351014" cy="554329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876701" y="2704064"/>
            <a:ext cx="10515601" cy="13255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pic>
        <p:nvPicPr>
          <p:cNvPr id="17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20493" y="6164974"/>
            <a:ext cx="1351014" cy="554329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1524000" y="4267248"/>
            <a:ext cx="9144000" cy="16041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5871409"/>
            <a:ext cx="9144000" cy="599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" name="Picture 9" descr="Pictur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1240" y="779646"/>
            <a:ext cx="8789519" cy="3606387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20493" y="6164974"/>
            <a:ext cx="1351014" cy="554329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690689"/>
            <a:ext cx="10515600" cy="43354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1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20493" y="6164974"/>
            <a:ext cx="1351014" cy="554329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876701" y="2704064"/>
            <a:ext cx="10515601" cy="13255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pic>
        <p:nvPicPr>
          <p:cNvPr id="40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20493" y="6164974"/>
            <a:ext cx="1351014" cy="554329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20493" y="6164974"/>
            <a:ext cx="1351014" cy="554329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1524000" y="4267248"/>
            <a:ext cx="9144000" cy="160416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5871409"/>
            <a:ext cx="9144000" cy="599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1240" y="779646"/>
            <a:ext cx="8789519" cy="3606387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pic>
        <p:nvPicPr>
          <p:cNvPr id="7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51690" y="6164974"/>
            <a:ext cx="1351014" cy="554329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690689"/>
            <a:ext cx="10515600" cy="43354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51690" y="6164974"/>
            <a:ext cx="1351014" cy="554329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76701" y="2704064"/>
            <a:ext cx="10515601" cy="13255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icture 9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1091311" y="1434163"/>
            <a:ext cx="10009377" cy="41069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224821"/>
            <a:ext cx="10972800" cy="1242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467453"/>
            <a:ext cx="10972800" cy="4791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Geared Slab Regular"/>
          <a:ea typeface="Geared Slab Regular"/>
          <a:cs typeface="Geared Slab Regular"/>
          <a:sym typeface="Geared Slab Regular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Geared Slab Regular"/>
          <a:ea typeface="Geared Slab Regular"/>
          <a:cs typeface="Geared Slab Regular"/>
          <a:sym typeface="Geared Slab Regular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Geared Slab Regular"/>
          <a:ea typeface="Geared Slab Regular"/>
          <a:cs typeface="Geared Slab Regular"/>
          <a:sym typeface="Geared Slab Regular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Geared Slab Regular"/>
          <a:ea typeface="Geared Slab Regular"/>
          <a:cs typeface="Geared Slab Regular"/>
          <a:sym typeface="Geared Slab Regular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Geared Slab Regular"/>
          <a:ea typeface="Geared Slab Regular"/>
          <a:cs typeface="Geared Slab Regular"/>
          <a:sym typeface="Geared Slab Regular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Geared Slab Regular"/>
          <a:ea typeface="Geared Slab Regular"/>
          <a:cs typeface="Geared Slab Regular"/>
          <a:sym typeface="Geared Slab Regular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Geared Slab Regular"/>
          <a:ea typeface="Geared Slab Regular"/>
          <a:cs typeface="Geared Slab Regular"/>
          <a:sym typeface="Geared Slab Regular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Geared Slab Regular"/>
          <a:ea typeface="Geared Slab Regular"/>
          <a:cs typeface="Geared Slab Regular"/>
          <a:sym typeface="Geared Slab Regular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Geared Slab Regular"/>
          <a:ea typeface="Geared Slab Regular"/>
          <a:cs typeface="Geared Slab Regular"/>
          <a:sym typeface="Geared Slab Regular"/>
        </a:defRPr>
      </a:lvl9pPr>
    </p:titleStyle>
    <p:bodyStyle>
      <a:lvl1pPr marL="0" marR="0" indent="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Geared Slab Regular"/>
          <a:ea typeface="Geared Slab Regular"/>
          <a:cs typeface="Geared Slab Regular"/>
          <a:sym typeface="Geared Slab Regular"/>
        </a:defRPr>
      </a:lvl1pPr>
      <a:lvl2pPr marL="0" marR="0" indent="4572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Geared Slab Regular"/>
          <a:ea typeface="Geared Slab Regular"/>
          <a:cs typeface="Geared Slab Regular"/>
          <a:sym typeface="Geared Slab Regular"/>
        </a:defRPr>
      </a:lvl2pPr>
      <a:lvl3pPr marL="0" marR="0" indent="9144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Geared Slab Regular"/>
          <a:ea typeface="Geared Slab Regular"/>
          <a:cs typeface="Geared Slab Regular"/>
          <a:sym typeface="Geared Slab Regular"/>
        </a:defRPr>
      </a:lvl3pPr>
      <a:lvl4pPr marL="0" marR="0" indent="13716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Geared Slab Regular"/>
          <a:ea typeface="Geared Slab Regular"/>
          <a:cs typeface="Geared Slab Regular"/>
          <a:sym typeface="Geared Slab Regular"/>
        </a:defRPr>
      </a:lvl4pPr>
      <a:lvl5pPr marL="0" marR="0" indent="18288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Geared Slab Regular"/>
          <a:ea typeface="Geared Slab Regular"/>
          <a:cs typeface="Geared Slab Regular"/>
          <a:sym typeface="Geared Slab Regular"/>
        </a:defRPr>
      </a:lvl5pPr>
      <a:lvl6pPr marL="2641600" marR="0" indent="-3556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Geared Slab Regular"/>
          <a:ea typeface="Geared Slab Regular"/>
          <a:cs typeface="Geared Slab Regular"/>
          <a:sym typeface="Geared Slab Regular"/>
        </a:defRPr>
      </a:lvl6pPr>
      <a:lvl7pPr marL="3098800" marR="0" indent="-3556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Geared Slab Regular"/>
          <a:ea typeface="Geared Slab Regular"/>
          <a:cs typeface="Geared Slab Regular"/>
          <a:sym typeface="Geared Slab Regular"/>
        </a:defRPr>
      </a:lvl7pPr>
      <a:lvl8pPr marL="3556000" marR="0" indent="-3556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Geared Slab Regular"/>
          <a:ea typeface="Geared Slab Regular"/>
          <a:cs typeface="Geared Slab Regular"/>
          <a:sym typeface="Geared Slab Regular"/>
        </a:defRPr>
      </a:lvl8pPr>
      <a:lvl9pPr marL="4013200" marR="0" indent="-3556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Geared Slab Regular"/>
          <a:ea typeface="Geared Slab Regular"/>
          <a:cs typeface="Geared Slab Regular"/>
          <a:sym typeface="Geared Slab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C8A49-F169-9B45-97CC-796EEC97D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973101"/>
            <a:ext cx="9144000" cy="1604162"/>
          </a:xfrm>
        </p:spPr>
        <p:txBody>
          <a:bodyPr>
            <a:noAutofit/>
          </a:bodyPr>
          <a:lstStyle/>
          <a:p>
            <a:r>
              <a:rPr lang="en-US" dirty="0"/>
              <a:t>Daniel </a:t>
            </a:r>
            <a:r>
              <a:rPr lang="en-US" dirty="0" err="1"/>
              <a:t>Alm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86738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5400" dirty="0"/>
              <a:t>The Swedish theory of love</a:t>
            </a:r>
          </a:p>
        </p:txBody>
      </p:sp>
      <p:sp>
        <p:nvSpPr>
          <p:cNvPr id="19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400" dirty="0"/>
              <a:t>Sharing the gospel in a culture of secularism and individualism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5400" dirty="0"/>
              <a:t>Challenges for the church</a:t>
            </a:r>
          </a:p>
        </p:txBody>
      </p:sp>
      <p:sp>
        <p:nvSpPr>
          <p:cNvPr id="19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400" dirty="0"/>
              <a:t>The free church in the context of a historical majority church</a:t>
            </a:r>
          </a:p>
          <a:p>
            <a:r>
              <a:rPr sz="4400" dirty="0"/>
              <a:t>Shifting from duty to passion</a:t>
            </a:r>
          </a:p>
          <a:p>
            <a:r>
              <a:rPr sz="4400" dirty="0"/>
              <a:t>Generational tensions concerning music</a:t>
            </a:r>
          </a:p>
          <a:p>
            <a:r>
              <a:rPr sz="4400" dirty="0"/>
              <a:t>Not enough crisis awareness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5400" dirty="0"/>
              <a:t>Signs of growth</a:t>
            </a:r>
          </a:p>
        </p:txBody>
      </p:sp>
      <p:sp>
        <p:nvSpPr>
          <p:cNvPr id="201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400" dirty="0"/>
              <a:t>Renewed </a:t>
            </a:r>
            <a:r>
              <a:rPr sz="4400" dirty="0" err="1"/>
              <a:t>pentecostalism</a:t>
            </a:r>
            <a:endParaRPr sz="4400" dirty="0"/>
          </a:p>
          <a:p>
            <a:r>
              <a:rPr sz="4400" dirty="0"/>
              <a:t>Sound leadership</a:t>
            </a:r>
          </a:p>
          <a:p>
            <a:r>
              <a:rPr sz="4400" dirty="0"/>
              <a:t>Stronger social involvement in society</a:t>
            </a:r>
          </a:p>
          <a:p>
            <a:r>
              <a:rPr sz="4400" dirty="0"/>
              <a:t>Expanded networking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5400" dirty="0"/>
              <a:t>Swedish </a:t>
            </a:r>
            <a:r>
              <a:rPr sz="5400" dirty="0" err="1"/>
              <a:t>pentecostal</a:t>
            </a:r>
            <a:r>
              <a:rPr sz="5400" dirty="0"/>
              <a:t> movement statistics</a:t>
            </a:r>
          </a:p>
        </p:txBody>
      </p:sp>
      <p:sp>
        <p:nvSpPr>
          <p:cNvPr id="204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2869654" y="1863725"/>
            <a:ext cx="2758778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400" dirty="0"/>
              <a:t>Membership </a:t>
            </a:r>
          </a:p>
          <a:p>
            <a:r>
              <a:rPr sz="4400" dirty="0"/>
              <a:t>2014 - 84307</a:t>
            </a:r>
          </a:p>
          <a:p>
            <a:r>
              <a:rPr sz="4400" dirty="0"/>
              <a:t>2015 - 84573</a:t>
            </a:r>
          </a:p>
          <a:p>
            <a:r>
              <a:rPr sz="4400" dirty="0"/>
              <a:t>2016 - 85647</a:t>
            </a:r>
          </a:p>
          <a:p>
            <a:r>
              <a:rPr sz="4400" dirty="0"/>
              <a:t>2017 - 87392</a:t>
            </a:r>
          </a:p>
        </p:txBody>
      </p:sp>
      <p:sp>
        <p:nvSpPr>
          <p:cNvPr id="205" name="Content Placeholder 2"/>
          <p:cNvSpPr txBox="1"/>
          <p:nvPr/>
        </p:nvSpPr>
        <p:spPr>
          <a:xfrm>
            <a:off x="6563568" y="1863725"/>
            <a:ext cx="2758778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FFFFFF"/>
                </a:solidFill>
                <a:latin typeface="Geared Slab Regular"/>
                <a:ea typeface="Geared Slab Regular"/>
                <a:cs typeface="Geared Slab Regular"/>
                <a:sym typeface="Geared Slab Regular"/>
              </a:defRPr>
            </a:pPr>
            <a:r>
              <a:rPr sz="4400" dirty="0"/>
              <a:t>Churches 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FFFFFF"/>
                </a:solidFill>
                <a:latin typeface="Geared Slab Regular"/>
                <a:ea typeface="Geared Slab Regular"/>
                <a:cs typeface="Geared Slab Regular"/>
                <a:sym typeface="Geared Slab Regular"/>
              </a:defRPr>
            </a:pPr>
            <a:r>
              <a:rPr sz="4400" dirty="0"/>
              <a:t>2014 - 446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FFFFFF"/>
                </a:solidFill>
                <a:latin typeface="Geared Slab Regular"/>
                <a:ea typeface="Geared Slab Regular"/>
                <a:cs typeface="Geared Slab Regular"/>
                <a:sym typeface="Geared Slab Regular"/>
              </a:defRPr>
            </a:pPr>
            <a:r>
              <a:rPr sz="4400" dirty="0"/>
              <a:t>2015 - 441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FFFFFF"/>
                </a:solidFill>
                <a:latin typeface="Geared Slab Regular"/>
                <a:ea typeface="Geared Slab Regular"/>
                <a:cs typeface="Geared Slab Regular"/>
                <a:sym typeface="Geared Slab Regular"/>
              </a:defRPr>
            </a:pPr>
            <a:r>
              <a:rPr sz="4400" dirty="0"/>
              <a:t>2016 - 440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FFFFFF"/>
                </a:solidFill>
                <a:latin typeface="Geared Slab Regular"/>
                <a:ea typeface="Geared Slab Regular"/>
                <a:cs typeface="Geared Slab Regular"/>
                <a:sym typeface="Geared Slab Regular"/>
              </a:defRPr>
            </a:pPr>
            <a:r>
              <a:rPr sz="4400" dirty="0"/>
              <a:t>2017 - 439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084889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400" dirty="0"/>
              <a:t>From delivery to prototype</a:t>
            </a:r>
          </a:p>
          <a:p>
            <a:r>
              <a:rPr sz="4400" dirty="0"/>
              <a:t>From factory to garden</a:t>
            </a:r>
          </a:p>
        </p:txBody>
      </p:sp>
      <p:sp>
        <p:nvSpPr>
          <p:cNvPr id="208" name="Title 1"/>
          <p:cNvSpPr txBox="1"/>
          <p:nvPr/>
        </p:nvSpPr>
        <p:spPr>
          <a:xfrm>
            <a:off x="838200" y="-70223"/>
            <a:ext cx="10515600" cy="2783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>
              <a:lnSpc>
                <a:spcPct val="90000"/>
              </a:lnSpc>
              <a:defRPr sz="4400">
                <a:solidFill>
                  <a:srgbClr val="FFFFFF"/>
                </a:solidFill>
                <a:latin typeface="Geared Slab Regular"/>
                <a:ea typeface="Geared Slab Regular"/>
                <a:cs typeface="Geared Slab Regular"/>
                <a:sym typeface="Geared Slab Regular"/>
              </a:defRPr>
            </a:pPr>
            <a:r>
              <a:rPr sz="5400" dirty="0"/>
              <a:t>The future of the </a:t>
            </a:r>
            <a:r>
              <a:rPr sz="5400" dirty="0" err="1"/>
              <a:t>pentecostal</a:t>
            </a:r>
            <a:r>
              <a:rPr sz="5400" dirty="0"/>
              <a:t> churches in </a:t>
            </a:r>
          </a:p>
          <a:p>
            <a:pPr algn="ctr">
              <a:lnSpc>
                <a:spcPct val="90000"/>
              </a:lnSpc>
              <a:defRPr sz="4400">
                <a:solidFill>
                  <a:srgbClr val="FFFFFF"/>
                </a:solidFill>
                <a:latin typeface="Geared Slab Regular"/>
                <a:ea typeface="Geared Slab Regular"/>
                <a:cs typeface="Geared Slab Regular"/>
                <a:sym typeface="Geared Slab Regular"/>
              </a:defRPr>
            </a:pPr>
            <a:r>
              <a:rPr sz="5400" dirty="0"/>
              <a:t>the </a:t>
            </a:r>
            <a:r>
              <a:rPr sz="5400" dirty="0" err="1"/>
              <a:t>nordic</a:t>
            </a:r>
            <a:r>
              <a:rPr sz="5400" dirty="0"/>
              <a:t> countries</a:t>
            </a:r>
          </a:p>
        </p:txBody>
      </p:sp>
      <p:sp>
        <p:nvSpPr>
          <p:cNvPr id="209" name="Content Placeholder 2"/>
          <p:cNvSpPr txBox="1"/>
          <p:nvPr/>
        </p:nvSpPr>
        <p:spPr>
          <a:xfrm>
            <a:off x="2243906" y="3443386"/>
            <a:ext cx="3150692" cy="3414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FFFFFF"/>
                </a:solidFill>
                <a:latin typeface="Geared Slab Regular"/>
                <a:ea typeface="Geared Slab Regular"/>
                <a:cs typeface="Geared Slab Regular"/>
                <a:sym typeface="Geared Slab Regular"/>
              </a:defRPr>
            </a:pPr>
            <a:r>
              <a:rPr sz="4400" dirty="0"/>
              <a:t>Ideology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FFFFFF"/>
                </a:solidFill>
                <a:latin typeface="Geared Slab Regular"/>
                <a:ea typeface="Geared Slab Regular"/>
                <a:cs typeface="Geared Slab Regular"/>
                <a:sym typeface="Geared Slab Regular"/>
              </a:defRPr>
            </a:pPr>
            <a:r>
              <a:rPr sz="4400" dirty="0"/>
              <a:t>Authority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FFFFFF"/>
                </a:solidFill>
                <a:latin typeface="Geared Slab Regular"/>
                <a:ea typeface="Geared Slab Regular"/>
                <a:cs typeface="Geared Slab Regular"/>
                <a:sym typeface="Geared Slab Regular"/>
              </a:defRPr>
            </a:pPr>
            <a:r>
              <a:rPr sz="4400" dirty="0"/>
              <a:t>Strength</a:t>
            </a:r>
          </a:p>
        </p:txBody>
      </p:sp>
      <p:sp>
        <p:nvSpPr>
          <p:cNvPr id="210" name="Content Placeholder 2"/>
          <p:cNvSpPr txBox="1"/>
          <p:nvPr/>
        </p:nvSpPr>
        <p:spPr>
          <a:xfrm>
            <a:off x="6798853" y="3443386"/>
            <a:ext cx="3150692" cy="3414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FFFFFF"/>
                </a:solidFill>
                <a:latin typeface="Geared Slab Regular"/>
                <a:ea typeface="Geared Slab Regular"/>
                <a:cs typeface="Geared Slab Regular"/>
                <a:sym typeface="Geared Slab Regular"/>
              </a:defRPr>
            </a:pPr>
            <a:r>
              <a:rPr sz="4400" dirty="0"/>
              <a:t>Service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FFFFFF"/>
                </a:solidFill>
                <a:latin typeface="Geared Slab Regular"/>
                <a:ea typeface="Geared Slab Regular"/>
                <a:cs typeface="Geared Slab Regular"/>
                <a:sym typeface="Geared Slab Regular"/>
              </a:defRPr>
            </a:pPr>
            <a:r>
              <a:rPr sz="4400" dirty="0"/>
              <a:t>Postmodernity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 sz="2800">
                <a:solidFill>
                  <a:srgbClr val="FFFFFF"/>
                </a:solidFill>
                <a:latin typeface="Geared Slab Regular"/>
                <a:ea typeface="Geared Slab Regular"/>
                <a:cs typeface="Geared Slab Regular"/>
                <a:sym typeface="Geared Slab Regular"/>
              </a:defRPr>
            </a:pPr>
            <a:r>
              <a:rPr sz="4400" dirty="0"/>
              <a:t>Vulnerability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sz="5400" dirty="0"/>
              <a:t>Acts 11 and Acts 13</a:t>
            </a:r>
          </a:p>
        </p:txBody>
      </p:sp>
      <p:sp>
        <p:nvSpPr>
          <p:cNvPr id="21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4400" dirty="0"/>
              <a:t>Expansions</a:t>
            </a:r>
          </a:p>
          <a:p>
            <a:r>
              <a:rPr sz="4400" dirty="0"/>
              <a:t>Relations</a:t>
            </a:r>
          </a:p>
          <a:p>
            <a:r>
              <a:rPr sz="4400" dirty="0"/>
              <a:t>Evangelism</a:t>
            </a:r>
          </a:p>
          <a:p>
            <a:r>
              <a:rPr sz="4400" dirty="0"/>
              <a:t>Pentecostalism</a:t>
            </a:r>
          </a:p>
          <a:p>
            <a:r>
              <a:rPr sz="4400" dirty="0"/>
              <a:t>Charity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DDDDDD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DDDDDD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DDDDDD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DDDDDD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123</Words>
  <Application>Microsoft Macintosh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Geared Slab Regular</vt:lpstr>
      <vt:lpstr>Office Theme</vt:lpstr>
      <vt:lpstr>Daniel Alm </vt:lpstr>
      <vt:lpstr>The Swedish theory of love</vt:lpstr>
      <vt:lpstr>Challenges for the church</vt:lpstr>
      <vt:lpstr>Signs of growth</vt:lpstr>
      <vt:lpstr>Swedish pentecostal movement statistics</vt:lpstr>
      <vt:lpstr>PowerPoint Presentation</vt:lpstr>
      <vt:lpstr>Acts 11 and Acts 13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 Alm </dc:title>
  <cp:lastModifiedBy>Perttula, Petra-Marja</cp:lastModifiedBy>
  <cp:revision>3</cp:revision>
  <dcterms:modified xsi:type="dcterms:W3CDTF">2018-10-08T16:24:19Z</dcterms:modified>
</cp:coreProperties>
</file>